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8" r:id="rId3"/>
    <p:sldId id="257"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5409" autoAdjust="0"/>
  </p:normalViewPr>
  <p:slideViewPr>
    <p:cSldViewPr snapToGrid="0" snapToObjects="1">
      <p:cViewPr varScale="1">
        <p:scale>
          <a:sx n="44" d="100"/>
          <a:sy n="44" d="100"/>
        </p:scale>
        <p:origin x="210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B1C71F-EA71-F447-8FBB-AB9AC6CAB6F3}" type="datetimeFigureOut">
              <a:rPr lang="en-US" smtClean="0"/>
              <a:t>2/23/2016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55B78D-D092-DC4B-A1D8-00FB29D818CE}" type="slidenum">
              <a:rPr lang="en-US" smtClean="0"/>
              <a:t>‹#›</a:t>
            </a:fld>
            <a:endParaRPr lang="en-US"/>
          </a:p>
        </p:txBody>
      </p:sp>
    </p:spTree>
    <p:extLst>
      <p:ext uri="{BB962C8B-B14F-4D97-AF65-F5344CB8AC3E}">
        <p14:creationId xmlns:p14="http://schemas.microsoft.com/office/powerpoint/2010/main" val="18047453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1555B78D-D092-DC4B-A1D8-00FB29D818CE}" type="slidenum">
              <a:rPr lang="en-US" smtClean="0"/>
              <a:t>1</a:t>
            </a:fld>
            <a:endParaRPr lang="en-US"/>
          </a:p>
        </p:txBody>
      </p:sp>
    </p:spTree>
    <p:extLst>
      <p:ext uri="{BB962C8B-B14F-4D97-AF65-F5344CB8AC3E}">
        <p14:creationId xmlns:p14="http://schemas.microsoft.com/office/powerpoint/2010/main" val="2518357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b="1" dirty="0" smtClean="0"/>
              <a:t>Before</a:t>
            </a:r>
            <a:r>
              <a:rPr lang="en-US" b="1" baseline="0" dirty="0" smtClean="0"/>
              <a:t> moving on to text, ask participants how they define bias.</a:t>
            </a:r>
          </a:p>
          <a:p>
            <a:pPr marL="0" indent="0">
              <a:buFont typeface="Arial"/>
              <a:buNone/>
            </a:pPr>
            <a:endParaRPr lang="en-US" baseline="0" dirty="0" smtClean="0"/>
          </a:p>
          <a:p>
            <a:pPr marL="171450" indent="-171450">
              <a:buFont typeface="Arial"/>
              <a:buChar char="•"/>
            </a:pPr>
            <a:r>
              <a:rPr lang="en-US" baseline="0" dirty="0" smtClean="0"/>
              <a:t>Explicit bias often entails stereotypes but can also include other more egregious forms of discrimination. Stereotypes are the belief that most members of a group have some characteristic. Some examples of stereotypes are the belief that women are nurturing or the belief that police officers like donuts. An explicit bias is the kind you deliberately think about and report. An implicit bias is one that occurs outside of conscious awareness and control. Even if you say that men and women are equally good at math, it is possible that you associate math with men without knowing it. These biases “can leak out through non-verbal behaviors, such as eye contact, speech errors and other subtle avoidance behaviors that convey dislike or unease in the presence of minority group patients.”</a:t>
            </a:r>
          </a:p>
          <a:p>
            <a:pPr marL="171450" indent="-171450">
              <a:buFont typeface="Arial"/>
              <a:buChar char="•"/>
            </a:pPr>
            <a:r>
              <a:rPr lang="en-US" baseline="0" dirty="0" smtClean="0"/>
              <a:t>Examples</a:t>
            </a:r>
          </a:p>
          <a:p>
            <a:pPr marL="628650" lvl="1" indent="-171450">
              <a:buFont typeface="Arial"/>
              <a:buChar char="•"/>
            </a:pPr>
            <a:r>
              <a:rPr lang="en-US" baseline="0" dirty="0" smtClean="0"/>
              <a:t>In 2003, economists at MIT and </a:t>
            </a:r>
            <a:r>
              <a:rPr lang="en-US" baseline="0" dirty="0" err="1" smtClean="0"/>
              <a:t>UChicago</a:t>
            </a:r>
            <a:r>
              <a:rPr lang="en-US" baseline="0" dirty="0" smtClean="0"/>
              <a:t> found that job applicants with identical resumes were 50% more like to get a callback if they had stereotypically “white” sounding names like Brendan compared to those with stereotypically “black” sounding names like Jamal</a:t>
            </a:r>
          </a:p>
          <a:p>
            <a:pPr marL="628650" lvl="1" indent="-171450">
              <a:buFont typeface="Arial"/>
              <a:buChar char="•"/>
            </a:pPr>
            <a:r>
              <a:rPr lang="en-US" strike="sngStrike" baseline="0" dirty="0" smtClean="0"/>
              <a:t>In 2009, sociologists now at Harvard found that when applying for low-wage jobs with identical resumes and similar interview training, African Americans with no criminal record were offered jobs at the same low rate as white applicants with criminal records.</a:t>
            </a:r>
          </a:p>
          <a:p>
            <a:pPr marL="628650" lvl="1" indent="-171450">
              <a:buFont typeface="Arial"/>
              <a:buChar char="•"/>
            </a:pPr>
            <a:r>
              <a:rPr lang="en-US" baseline="0" dirty="0" smtClean="0"/>
              <a:t>Whites are more likely to own their homes, to occupy better quality homes and apartments, and to live in safer, more opportunity rich neighborhoods. The U.S. Department of Housing and Urban Development has consistently found that minority </a:t>
            </a:r>
            <a:r>
              <a:rPr lang="en-US" baseline="0" dirty="0" err="1" smtClean="0"/>
              <a:t>homeseekers</a:t>
            </a:r>
            <a:r>
              <a:rPr lang="en-US" baseline="0" dirty="0" smtClean="0"/>
              <a:t> are told about and shown fewer homes and apartments than whites. For instance, when seeking to buy a home, Black Americans were told about and shown 17% and 17.7%, respectively, fewer homes than their white counterparts while Asian Americans were told about and shown 15.5% and 18.8%, respectively, fewer homes than whites.</a:t>
            </a:r>
          </a:p>
          <a:p>
            <a:pPr marL="628650" lvl="1" indent="-171450">
              <a:buFont typeface="Arial"/>
              <a:buChar char="•"/>
            </a:pPr>
            <a:r>
              <a:rPr lang="en-US" baseline="0" dirty="0" smtClean="0"/>
              <a:t>In 2011, political scientists at Yale found that white state legislators are less likely to respond to their black constituents’ requests for help with voter registration even after adjusting for political party affiliation. However, minority state legislators were 16% more likely to respond to black constituents than white constituents. (distinction was made between “white” and “black” sounding names)</a:t>
            </a:r>
          </a:p>
          <a:p>
            <a:pPr marL="628650" lvl="1" indent="-171450">
              <a:buFont typeface="Arial"/>
              <a:buChar char="•"/>
            </a:pPr>
            <a:r>
              <a:rPr lang="en-US" baseline="0" dirty="0" smtClean="0"/>
              <a:t>More recently, in 2014, three business school professors conducted a study looking at 6,500 professors at top U.S. universities drawn from 89 disciplines and 259 institutions. In their experiment, professors were contacted by fictional prospective students seeking to discuss research opportunities prior to applying to a doctoral program. They found that when considering requests from prospective students seeking mentoring in the future, faculty were significantly more responsive to Caucasian males than to all other categories of students, collectively, particularly in higher-paying disciplines and private institutions. Additionally, the representation of women and minorities and discrimination were uncorrelated, a finding that suggests greater representation cannot be assumed to reduce discrimination.</a:t>
            </a:r>
          </a:p>
          <a:p>
            <a:endParaRPr lang="en-US" baseline="0" dirty="0" smtClean="0"/>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555B78D-D092-DC4B-A1D8-00FB29D818CE}" type="slidenum">
              <a:rPr lang="en-US" smtClean="0"/>
              <a:t>2</a:t>
            </a:fld>
            <a:endParaRPr lang="en-US"/>
          </a:p>
        </p:txBody>
      </p:sp>
    </p:spTree>
    <p:extLst>
      <p:ext uri="{BB962C8B-B14F-4D97-AF65-F5344CB8AC3E}">
        <p14:creationId xmlns:p14="http://schemas.microsoft.com/office/powerpoint/2010/main" val="3430943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Before moving on to text, ask participants about what they think are examples</a:t>
            </a:r>
            <a:r>
              <a:rPr lang="en-US" b="1" baseline="0" dirty="0" smtClean="0"/>
              <a:t> of bias impacting clinical care?</a:t>
            </a:r>
          </a:p>
          <a:p>
            <a:endParaRPr lang="en-US" baseline="0" dirty="0" smtClean="0"/>
          </a:p>
          <a:p>
            <a:pPr marL="171450" indent="-171450">
              <a:buFont typeface="Arial"/>
              <a:buChar char="•"/>
            </a:pPr>
            <a:r>
              <a:rPr lang="en-US" dirty="0" smtClean="0"/>
              <a:t>Health</a:t>
            </a:r>
            <a:r>
              <a:rPr lang="en-US" baseline="0" dirty="0" smtClean="0"/>
              <a:t> inequities</a:t>
            </a:r>
          </a:p>
          <a:p>
            <a:pPr marL="628650" lvl="1" indent="-171450">
              <a:buFont typeface="Arial"/>
              <a:buChar char="•"/>
            </a:pPr>
            <a:r>
              <a:rPr lang="en-US" dirty="0" smtClean="0"/>
              <a:t>The annual</a:t>
            </a:r>
            <a:r>
              <a:rPr lang="en-US" baseline="0" dirty="0" smtClean="0"/>
              <a:t> National Healthcare Disparities Report indicates that disparities are getting worse in many areas of health care, such as maternal and child health and cancer screening </a:t>
            </a:r>
          </a:p>
          <a:p>
            <a:pPr marL="628650" marR="0" lvl="1"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smtClean="0"/>
              <a:t>African Americans continue to have significantly higher infant mortality rates and higher overall mortality rates than White Americans, according to recent CDC estimates</a:t>
            </a:r>
          </a:p>
          <a:p>
            <a:pPr marL="628650" lvl="1" indent="-171450">
              <a:buFont typeface="Arial"/>
              <a:buChar char="•"/>
            </a:pPr>
            <a:r>
              <a:rPr lang="en-US" baseline="0" dirty="0" smtClean="0"/>
              <a:t>Stark differences in life expectancy. For instance, there is 17-year gap in life expectancy between men in Washington D.C. and nearby suburban Maryland (Marmot and Bell 2009). Additionally, life expectancy has been declining for women in some 20% of U.S. counties (</a:t>
            </a:r>
            <a:r>
              <a:rPr lang="en-US" baseline="0" dirty="0" err="1" smtClean="0"/>
              <a:t>Ezzati</a:t>
            </a:r>
            <a:r>
              <a:rPr lang="en-US" baseline="0" dirty="0" smtClean="0"/>
              <a:t> 2008). </a:t>
            </a:r>
          </a:p>
          <a:p>
            <a:pPr marL="628650" lvl="1" indent="-171450">
              <a:buFont typeface="Arial"/>
              <a:buChar char="•"/>
            </a:pPr>
            <a:r>
              <a:rPr lang="en-US" baseline="0" dirty="0" smtClean="0"/>
              <a:t>Significant economic impact (found by incredible health disparities researchers at Hopkins where I’m currently doing my MPH)</a:t>
            </a:r>
          </a:p>
          <a:p>
            <a:pPr marL="1085850" lvl="2" indent="-171450">
              <a:buFont typeface="Arial"/>
              <a:buChar char="•"/>
            </a:pPr>
            <a:r>
              <a:rPr lang="en-US" baseline="0" dirty="0" smtClean="0"/>
              <a:t>Between 2003 and 2006, 30.6% of direct medical care expenditures for African Americans, Asians, and Hispanics were excess costs due to health inequalities</a:t>
            </a:r>
          </a:p>
          <a:p>
            <a:pPr marL="1085850" lvl="2" indent="-171450">
              <a:buFont typeface="Arial"/>
              <a:buChar char="•"/>
            </a:pPr>
            <a:r>
              <a:rPr lang="en-US" strike="sngStrike" baseline="0" dirty="0" smtClean="0"/>
              <a:t>Eliminating health disparities for minorities would have reduced direct medical care expenditures by $229.4 billion for the years 2003-2006;</a:t>
            </a:r>
          </a:p>
          <a:p>
            <a:pPr marL="1085850" lvl="2" indent="-171450">
              <a:buFont typeface="Arial"/>
              <a:buChar char="•"/>
            </a:pPr>
            <a:r>
              <a:rPr lang="en-US" strike="sngStrike" baseline="0" dirty="0" smtClean="0"/>
              <a:t>Eliminating health inequalities for minorities would have reduced indirect costs associated with illness and premature death by more than one trillion dollars between 2003 and 2006.</a:t>
            </a:r>
          </a:p>
          <a:p>
            <a:pPr marL="1085850" lvl="2" indent="-171450">
              <a:buFont typeface="Arial"/>
              <a:buChar char="•"/>
            </a:pPr>
            <a:r>
              <a:rPr lang="en-US" baseline="0" dirty="0" smtClean="0"/>
              <a:t>Between 2003 and 2006 the combined costs of health inequalities and premature death in the United States were $1.24 trillion</a:t>
            </a:r>
          </a:p>
          <a:p>
            <a:pPr marL="1085850" lvl="2" indent="-171450">
              <a:buFont typeface="Arial"/>
              <a:buChar char="•"/>
            </a:pPr>
            <a:r>
              <a:rPr lang="en-US" baseline="0" dirty="0" smtClean="0"/>
              <a:t>The combined $1.24 trillion direct and indirect cost of health inequalities in the United States is more than the gross domestic product of India, the world’s 12th-largest economy in 2008, and equates to $309.3 billion annually lost to the economy.</a:t>
            </a:r>
          </a:p>
          <a:p>
            <a:pPr marL="1085850" lvl="2" indent="-171450">
              <a:buFont typeface="Arial"/>
              <a:buChar char="•"/>
            </a:pPr>
            <a:endParaRPr lang="en-US" baseline="0" dirty="0" smtClean="0"/>
          </a:p>
          <a:p>
            <a:pPr marL="171450" lvl="0" indent="-171450">
              <a:buFont typeface="Arial"/>
              <a:buChar char="•"/>
            </a:pPr>
            <a:r>
              <a:rPr lang="en-US" baseline="0" dirty="0" smtClean="0"/>
              <a:t>Provider bias</a:t>
            </a:r>
          </a:p>
          <a:p>
            <a:pPr marL="628650" lvl="1" indent="-171450">
              <a:buFont typeface="Arial"/>
              <a:buChar char="•"/>
            </a:pPr>
            <a:r>
              <a:rPr lang="en-US" baseline="0" dirty="0" smtClean="0"/>
              <a:t>Individual provider bias contributes to these significant health inequities we see in our country today</a:t>
            </a:r>
          </a:p>
          <a:p>
            <a:pPr marL="628650" lvl="1" indent="-171450">
              <a:buFont typeface="Arial"/>
              <a:buChar char="•"/>
            </a:pPr>
            <a:r>
              <a:rPr lang="en-US" baseline="0" dirty="0" smtClean="0"/>
              <a:t>One recent study found that clinician implicit race bias and race and compliance stereotyping are associated with markers of poor visit communication and poor ratings of care, particularly among Black patients.</a:t>
            </a:r>
          </a:p>
          <a:p>
            <a:pPr marL="628650" lvl="1" indent="-171450">
              <a:buFont typeface="Arial"/>
              <a:buChar char="•"/>
            </a:pPr>
            <a:r>
              <a:rPr lang="en-US" baseline="0" dirty="0" smtClean="0"/>
              <a:t>Individual bias is harming our patients and is also crippling our future workforce</a:t>
            </a:r>
          </a:p>
          <a:p>
            <a:pPr marL="1085850" lvl="2" indent="-171450">
              <a:buFont typeface="Arial"/>
              <a:buChar char="•"/>
            </a:pPr>
            <a:r>
              <a:rPr lang="en-US" baseline="0" dirty="0" smtClean="0"/>
              <a:t> When issues of bias are not openly discussed, both performance and well being of the clinicians themselves can suffer as well. For instance, perceived gender discrimination has been known to contribute to current trends of low numbers of women in surgical fields. One recent study found that “women in departments of academic surgery were 10 times more likely to perceive gender discrimination than their male colleagues.” Bias is discerned from the very beginning of medical training and persists despite ascending the echelons of academic medicine. In response, lower self-confidence and self-esteem, cynicism, and feelings of isolation can emerge.</a:t>
            </a:r>
          </a:p>
          <a:p>
            <a:pPr marL="171450" lvl="0" indent="-171450">
              <a:buFont typeface="Arial"/>
              <a:buChar char="•"/>
            </a:pPr>
            <a:endParaRPr lang="en-US" baseline="0" dirty="0" smtClean="0"/>
          </a:p>
          <a:p>
            <a:pPr marL="0" lvl="0" indent="0">
              <a:buFont typeface="Arial"/>
              <a:buNone/>
            </a:pPr>
            <a:r>
              <a:rPr lang="en-US" b="1" baseline="0" dirty="0" smtClean="0"/>
              <a:t>Before moving on to next bullet, ask participants if they think it’s possible to eradicate implicit bias? All? Some?</a:t>
            </a:r>
          </a:p>
          <a:p>
            <a:pPr marL="171450" lvl="0" indent="-171450">
              <a:buFont typeface="Arial"/>
              <a:buChar char="•"/>
            </a:pPr>
            <a:r>
              <a:rPr lang="en-US" baseline="0" dirty="0" smtClean="0"/>
              <a:t> As humans, we all hold implicit biases that can cause us to make automatic judgments without the intention to harm.</a:t>
            </a:r>
          </a:p>
          <a:p>
            <a:pPr marL="171450" lvl="0" indent="-171450">
              <a:buFont typeface="Arial"/>
              <a:buChar char="•"/>
            </a:pPr>
            <a:r>
              <a:rPr lang="en-US" baseline="0" dirty="0" smtClean="0"/>
              <a:t>Growing medical education literature demonstrates the potential for mitigating the impact of implicit biases on clinical care. There have been different proposed techniques for identification and bringing implicit biases into conscious awareness in order to subsequently minimize their impact on one’s interactions with patients. It’s messy, however, as many people can get defensive and engage in absolute denial of any unconscious bias.</a:t>
            </a:r>
          </a:p>
          <a:p>
            <a:pPr marL="628650" lvl="1" indent="-171450">
              <a:buFont typeface="Arial"/>
              <a:buChar char="•"/>
            </a:pPr>
            <a:endParaRPr lang="en-US" baseline="0" dirty="0" smtClean="0"/>
          </a:p>
          <a:p>
            <a:pPr marL="628650" lvl="1" indent="-171450">
              <a:buFont typeface="Arial"/>
              <a:buChar char="•"/>
            </a:pPr>
            <a:endParaRPr lang="en-US" baseline="0" dirty="0" smtClean="0"/>
          </a:p>
          <a:p>
            <a:pPr marL="628650" lvl="1" indent="-171450">
              <a:buFont typeface="Arial"/>
              <a:buChar char="•"/>
            </a:pPr>
            <a:endParaRPr lang="en-US" baseline="0" dirty="0" smtClean="0"/>
          </a:p>
          <a:p>
            <a:pPr marL="628650" lvl="1" indent="-171450">
              <a:buFont typeface="Arial"/>
              <a:buChar char="•"/>
            </a:pPr>
            <a:endParaRPr lang="en-US" baseline="0" dirty="0" smtClean="0"/>
          </a:p>
          <a:p>
            <a:pPr marL="171450" lvl="0" indent="-171450">
              <a:buFont typeface="Arial"/>
              <a:buChar char="•"/>
            </a:pPr>
            <a:endParaRPr lang="en-US" baseline="0" dirty="0" smtClean="0"/>
          </a:p>
          <a:p>
            <a:pPr marL="628650" lvl="1" indent="-171450">
              <a:buFont typeface="Arial"/>
              <a:buChar char="•"/>
            </a:pPr>
            <a:endParaRPr lang="en-US" baseline="0" dirty="0" smtClean="0"/>
          </a:p>
          <a:p>
            <a:pPr marL="628650" lvl="1" indent="-171450">
              <a:buFont typeface="Arial"/>
              <a:buChar char="•"/>
            </a:pPr>
            <a:endParaRPr lang="en-US" dirty="0"/>
          </a:p>
        </p:txBody>
      </p:sp>
      <p:sp>
        <p:nvSpPr>
          <p:cNvPr id="4" name="Slide Number Placeholder 3"/>
          <p:cNvSpPr>
            <a:spLocks noGrp="1"/>
          </p:cNvSpPr>
          <p:nvPr>
            <p:ph type="sldNum" sz="quarter" idx="10"/>
          </p:nvPr>
        </p:nvSpPr>
        <p:spPr/>
        <p:txBody>
          <a:bodyPr/>
          <a:lstStyle/>
          <a:p>
            <a:fld id="{1555B78D-D092-DC4B-A1D8-00FB29D818CE}" type="slidenum">
              <a:rPr lang="en-US" smtClean="0"/>
              <a:t>3</a:t>
            </a:fld>
            <a:endParaRPr lang="en-US"/>
          </a:p>
        </p:txBody>
      </p:sp>
    </p:spTree>
    <p:extLst>
      <p:ext uri="{BB962C8B-B14F-4D97-AF65-F5344CB8AC3E}">
        <p14:creationId xmlns:p14="http://schemas.microsoft.com/office/powerpoint/2010/main" val="4152943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Give</a:t>
            </a:r>
            <a:r>
              <a:rPr lang="en-US" baseline="0" dirty="0" smtClean="0"/>
              <a:t> examples of mount </a:t>
            </a:r>
            <a:r>
              <a:rPr lang="en-US" baseline="0" dirty="0" err="1" smtClean="0"/>
              <a:t>sinai</a:t>
            </a:r>
            <a:r>
              <a:rPr lang="en-US" baseline="0" dirty="0" smtClean="0"/>
              <a:t>, and </a:t>
            </a:r>
            <a:r>
              <a:rPr lang="en-US" baseline="0" dirty="0" err="1" smtClean="0"/>
              <a:t>dartmouth</a:t>
            </a:r>
            <a:endParaRPr lang="en-US" baseline="0" dirty="0" smtClean="0"/>
          </a:p>
          <a:p>
            <a:pPr marL="628650" lvl="1" indent="-171450">
              <a:buFont typeface="Arial"/>
              <a:buChar char="•"/>
            </a:pPr>
            <a:r>
              <a:rPr lang="en-US" baseline="0" dirty="0" smtClean="0"/>
              <a:t>Mount Sinai</a:t>
            </a:r>
          </a:p>
          <a:p>
            <a:pPr marL="1085850" lvl="2" indent="-171450">
              <a:buFont typeface="Arial"/>
              <a:buChar char="•"/>
            </a:pPr>
            <a:r>
              <a:rPr lang="en-US" baseline="0" dirty="0" smtClean="0"/>
              <a:t>In 2012, six Mount Sinai School of Medicine students were recognized with the prestigious Alpha Omega Alpha (AOA) Medical Student Service Leadership Project Award for implementing the Human Rights and Social Justice (HRSJ) Scholars Program at Mount Sinai. Recognizing significant health disparities in the local community, these students joined together to develop a curriculum in which select students participate in community service and research projects with the help of a faculty mentor to acquire the skills they need to pursue social justice work in their careers. The students engage in this training while fostering effective, sustainable, and community-driven change in East Harlem.</a:t>
            </a:r>
          </a:p>
          <a:p>
            <a:pPr marL="1085850" lvl="2" indent="-171450">
              <a:buFont typeface="Arial"/>
              <a:buChar char="•"/>
            </a:pPr>
            <a:r>
              <a:rPr lang="en-US" baseline="0" dirty="0" smtClean="0"/>
              <a:t>The award, from the Alpha Omega Alpha Honor Medical Society, will help support the HRSJ Scholars Program students in their partnership with five community-based organizations in East Harlem to improve health care services in several areas, including:</a:t>
            </a:r>
          </a:p>
          <a:p>
            <a:pPr marL="628650" lvl="1" indent="-171450">
              <a:buFont typeface="Arial"/>
              <a:buChar char="•"/>
            </a:pPr>
            <a:r>
              <a:rPr lang="en-US" baseline="0" dirty="0" smtClean="0"/>
              <a:t>Dartmouth</a:t>
            </a:r>
          </a:p>
          <a:p>
            <a:pPr marL="1085850" lvl="2" indent="-171450">
              <a:buFont typeface="Arial"/>
              <a:buChar char="•"/>
            </a:pPr>
            <a:r>
              <a:rPr lang="en-US" baseline="0" dirty="0" smtClean="0"/>
              <a:t>multidisciplinary Social Justice Vertical Integration Group (SJVIG)</a:t>
            </a:r>
          </a:p>
          <a:p>
            <a:pPr marL="1085850" lvl="2" indent="-171450">
              <a:buFont typeface="Arial"/>
              <a:buChar char="•"/>
            </a:pPr>
            <a:r>
              <a:rPr lang="en-US" baseline="0" dirty="0" smtClean="0"/>
              <a:t>addressed five goals: (1) to define core competencies in social justice education, (2) to identify key topics that a social justice curriculum should cover, (3) to assess social justice curricula at other institutions, (4) to catalog institutionally affiliated community outreach sites at which teaching could be paired with hands-on service work, and (5) to provide examples of the integration of social justice teaching into the core (i.e., basic science) curriculum</a:t>
            </a:r>
          </a:p>
          <a:p>
            <a:pPr marL="1085850" lvl="2" indent="-171450">
              <a:buFont typeface="Arial"/>
              <a:buChar char="•"/>
            </a:pPr>
            <a:r>
              <a:rPr lang="en-US" baseline="0" dirty="0" smtClean="0"/>
              <a:t>The group recommended competency-based student evaluations and advocated assessing the impact of medical students' social justice work on communities. The group identified the use of class discussion of physicians' obligation to participate in social justice work as an educational tool, and they emphasized the importance of a mandatory, longitudinal, immersive, mentored community outreach practicum. Faculty and administrators are implementing these changes as part of an overall curriculum redesign (2012-2015).</a:t>
            </a:r>
          </a:p>
          <a:p>
            <a:pPr marL="628650" lvl="1" indent="-171450">
              <a:buFont typeface="Arial"/>
              <a:buChar char="•"/>
            </a:pPr>
            <a:endParaRPr lang="en-US" baseline="0" dirty="0" smtClean="0"/>
          </a:p>
          <a:p>
            <a:pPr marL="171450" indent="-171450">
              <a:buFont typeface="Arial"/>
              <a:buChar char="•"/>
            </a:pPr>
            <a:r>
              <a:rPr lang="en-US" baseline="0" dirty="0" smtClean="0"/>
              <a:t>Developing course at Yale</a:t>
            </a:r>
          </a:p>
          <a:p>
            <a:pPr marL="628650" lvl="1" indent="-171450">
              <a:buFont typeface="Arial"/>
              <a:buChar char="•"/>
            </a:pPr>
            <a:r>
              <a:rPr lang="en-US" baseline="0" dirty="0" smtClean="0"/>
              <a:t>Looking at the current curriculum and identifying gaps</a:t>
            </a:r>
          </a:p>
          <a:p>
            <a:pPr marL="1085850" lvl="2" indent="-171450">
              <a:buFont typeface="Arial"/>
              <a:buChar char="•"/>
            </a:pPr>
            <a:r>
              <a:rPr lang="en-US" baseline="0" dirty="0" smtClean="0"/>
              <a:t>Professional Responsibility (ONE session on health disparities in the US)</a:t>
            </a:r>
          </a:p>
          <a:p>
            <a:pPr marL="1085850" lvl="2" indent="-171450">
              <a:buFont typeface="Arial"/>
              <a:buChar char="•"/>
            </a:pPr>
            <a:r>
              <a:rPr lang="en-US" baseline="0" dirty="0" smtClean="0"/>
              <a:t>Epidemiology and Public Health (limited information on health inequities)</a:t>
            </a:r>
          </a:p>
          <a:p>
            <a:pPr marL="628650" lvl="1" indent="-171450">
              <a:buFont typeface="Arial"/>
              <a:buChar char="•"/>
            </a:pPr>
            <a:r>
              <a:rPr lang="en-US" baseline="0" dirty="0" smtClean="0"/>
              <a:t>Meeting with faculty and eventually getting connected with local community leaders and advocates</a:t>
            </a:r>
          </a:p>
          <a:p>
            <a:pPr marL="628650" lvl="1" indent="-171450">
              <a:buFont typeface="Arial"/>
              <a:buChar char="•"/>
            </a:pPr>
            <a:r>
              <a:rPr lang="en-US" baseline="0" dirty="0" smtClean="0"/>
              <a:t>Being mindful about how course priorities and objectives are established (we wanted to ensure that we were talking about persistent inequities despite concentrations of wealth and resources disproportionately situated at academic medical centers while also highlighting communities tackling on these issues themselves, such as a community-led successful initiative to add a stop sign to a curving section with a dangerous blind spot on a main road</a:t>
            </a:r>
          </a:p>
          <a:p>
            <a:pPr marL="628650" lvl="1" indent="-171450">
              <a:buFont typeface="Arial"/>
              <a:buChar char="•"/>
            </a:pPr>
            <a:r>
              <a:rPr lang="en-US" baseline="0" dirty="0" smtClean="0"/>
              <a:t>Worked to sustain leadership transitions and create a larger US Health Justice Collaborative to expand the cultural shift on discussing and addressing health inequities to other universities beyond the school of medicine</a:t>
            </a:r>
          </a:p>
          <a:p>
            <a:pPr marL="628650" lvl="1" indent="-171450">
              <a:buFont typeface="Arial"/>
              <a:buChar char="•"/>
            </a:pPr>
            <a:r>
              <a:rPr lang="en-US" baseline="0" dirty="0" smtClean="0"/>
              <a:t>In the following year, identifies areas in the curriculum to which certain sessions could be incorporated and then work to delve deeper into topics for the US Health Justice course</a:t>
            </a:r>
          </a:p>
          <a:p>
            <a:pPr marL="1085850" lvl="2" indent="-171450">
              <a:buFont typeface="Arial"/>
              <a:buChar char="•"/>
            </a:pPr>
            <a:r>
              <a:rPr lang="en-US" baseline="0" dirty="0" smtClean="0"/>
              <a:t>Currently, about a third of the sessions from the initial pilot course have been incorporated into the main curriculum</a:t>
            </a:r>
          </a:p>
          <a:p>
            <a:pPr marL="1085850" lvl="2" indent="-171450">
              <a:buFont typeface="Arial"/>
              <a:buChar char="•"/>
            </a:pPr>
            <a:r>
              <a:rPr lang="en-US" baseline="0" dirty="0" smtClean="0"/>
              <a:t>People who take the course now get credit towards the Global Health Certificate, which helps reinforce the notion that Global Health Inequities very much also includes Domestic Health inequities</a:t>
            </a:r>
          </a:p>
        </p:txBody>
      </p:sp>
      <p:sp>
        <p:nvSpPr>
          <p:cNvPr id="4" name="Slide Number Placeholder 3"/>
          <p:cNvSpPr>
            <a:spLocks noGrp="1"/>
          </p:cNvSpPr>
          <p:nvPr>
            <p:ph type="sldNum" sz="quarter" idx="10"/>
          </p:nvPr>
        </p:nvSpPr>
        <p:spPr/>
        <p:txBody>
          <a:bodyPr/>
          <a:lstStyle/>
          <a:p>
            <a:fld id="{1555B78D-D092-DC4B-A1D8-00FB29D818CE}" type="slidenum">
              <a:rPr lang="en-US" smtClean="0"/>
              <a:t>4</a:t>
            </a:fld>
            <a:endParaRPr lang="en-US"/>
          </a:p>
        </p:txBody>
      </p:sp>
    </p:spTree>
    <p:extLst>
      <p:ext uri="{BB962C8B-B14F-4D97-AF65-F5344CB8AC3E}">
        <p14:creationId xmlns:p14="http://schemas.microsoft.com/office/powerpoint/2010/main" val="3473680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b="0" dirty="0" smtClean="0"/>
              <a:t>As providers-in-training,</a:t>
            </a:r>
            <a:r>
              <a:rPr lang="en-US" b="0" baseline="0" dirty="0" smtClean="0"/>
              <a:t> we are entrusted with the most intimate details of peoples lives. These details often reflect the realities of difficulty living conditions and circumstances yet are often overlooked in policymaking. We are socially accountable to ensure that we not only directly serve our patients but also advocate for them outside the clinical setting</a:t>
            </a:r>
          </a:p>
          <a:p>
            <a:pPr marL="171450" indent="-171450">
              <a:buFont typeface="Arial"/>
              <a:buChar char="•"/>
            </a:pPr>
            <a:r>
              <a:rPr lang="en-US" b="0" dirty="0" smtClean="0"/>
              <a:t>Ideally, we want to give the </a:t>
            </a:r>
            <a:r>
              <a:rPr lang="en-US" b="0" dirty="0" err="1" smtClean="0"/>
              <a:t>mic</a:t>
            </a:r>
            <a:r>
              <a:rPr lang="en-US" b="0" baseline="0" dirty="0" smtClean="0"/>
              <a:t> to patients themselves to discuss their experiences. For instance, one recent piece by a group of oncologists for Mayo Proceedings discussed the need to collectively advocate for more affordable cancer drugs while concurrently making the conscientious decision to support patient-driven movements whenever possible</a:t>
            </a:r>
          </a:p>
          <a:p>
            <a:pPr marL="628650" lvl="1" indent="-171450">
              <a:buFont typeface="Arial"/>
              <a:buChar char="•"/>
            </a:pPr>
            <a:r>
              <a:rPr lang="en-US" b="0" baseline="0" dirty="0" smtClean="0"/>
              <a:t>Miss-</a:t>
            </a:r>
            <a:r>
              <a:rPr lang="en-US" b="0" baseline="0" dirty="0" err="1" smtClean="0"/>
              <a:t>Treated.org</a:t>
            </a:r>
            <a:r>
              <a:rPr lang="en-US" b="0" baseline="0" dirty="0" smtClean="0"/>
              <a:t> is an example of one online platform that focuses on experiences of sexism by female patients.</a:t>
            </a:r>
          </a:p>
          <a:p>
            <a:pPr marL="171450" lvl="0" indent="-171450">
              <a:buFont typeface="Arial"/>
              <a:buChar char="•"/>
            </a:pPr>
            <a:r>
              <a:rPr lang="en-US" b="0" baseline="0" dirty="0" smtClean="0"/>
              <a:t>Although we are still in the midst of our training, we are likely to have already encountered various forms of bias. Unfortunately, this is a reflection of bias that persists in the medical establishment even after training is complete and which has very really implications for health care and our patients. </a:t>
            </a:r>
          </a:p>
          <a:p>
            <a:pPr marL="628650" lvl="1" indent="-171450">
              <a:buFont typeface="Arial"/>
              <a:buChar char="•"/>
            </a:pPr>
            <a:r>
              <a:rPr lang="en-US" b="0" baseline="0" dirty="0" smtClean="0"/>
              <a:t>Systemic Disease was created by a classmate and me earlier this year with three main goals</a:t>
            </a:r>
          </a:p>
          <a:p>
            <a:pPr marL="1085850" lvl="2" indent="-171450">
              <a:buFont typeface="Arial"/>
              <a:buChar char="•"/>
            </a:pPr>
            <a:r>
              <a:rPr lang="en-US" b="0" dirty="0" smtClean="0"/>
              <a:t>Gather stories from people who interface with the medical field at all levels in order to give voice to the biases that permeate the medical establishment. </a:t>
            </a:r>
          </a:p>
          <a:p>
            <a:pPr marL="1085850" lvl="2" indent="-171450">
              <a:buFont typeface="Arial"/>
              <a:buChar char="•"/>
            </a:pPr>
            <a:r>
              <a:rPr lang="en-US" b="0" dirty="0" smtClean="0"/>
              <a:t>Create an online community to foster support and solidarity among those who share their narratives and who visit the website. </a:t>
            </a:r>
          </a:p>
          <a:p>
            <a:pPr marL="1085850" lvl="2" indent="-171450">
              <a:buFont typeface="Arial"/>
              <a:buChar char="•"/>
            </a:pPr>
            <a:r>
              <a:rPr lang="en-US" b="0" dirty="0" smtClean="0"/>
              <a:t>Use our stories to advocate for change such as more channels of support for trainees experiencing bias and improved education on bias and health injustice for both instructors and students in health professions schools. </a:t>
            </a:r>
            <a:endParaRPr lang="en-US" b="0" dirty="0"/>
          </a:p>
        </p:txBody>
      </p:sp>
      <p:sp>
        <p:nvSpPr>
          <p:cNvPr id="4" name="Slide Number Placeholder 3"/>
          <p:cNvSpPr>
            <a:spLocks noGrp="1"/>
          </p:cNvSpPr>
          <p:nvPr>
            <p:ph type="sldNum" sz="quarter" idx="10"/>
          </p:nvPr>
        </p:nvSpPr>
        <p:spPr/>
        <p:txBody>
          <a:bodyPr/>
          <a:lstStyle/>
          <a:p>
            <a:fld id="{1555B78D-D092-DC4B-A1D8-00FB29D818CE}" type="slidenum">
              <a:rPr lang="en-US" smtClean="0"/>
              <a:t>5</a:t>
            </a:fld>
            <a:endParaRPr lang="en-US"/>
          </a:p>
        </p:txBody>
      </p:sp>
    </p:spTree>
    <p:extLst>
      <p:ext uri="{BB962C8B-B14F-4D97-AF65-F5344CB8AC3E}">
        <p14:creationId xmlns:p14="http://schemas.microsoft.com/office/powerpoint/2010/main" val="202396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At the end, ask participants</a:t>
            </a:r>
            <a:r>
              <a:rPr lang="en-US" b="1" baseline="0" dirty="0" smtClean="0"/>
              <a:t> what they think are some other ways that health care providers in training could address bias?</a:t>
            </a:r>
          </a:p>
          <a:p>
            <a:pPr marL="171450" indent="-171450">
              <a:buFont typeface="Arial"/>
              <a:buChar char="•"/>
            </a:pPr>
            <a:r>
              <a:rPr lang="en-US" b="0" baseline="0" dirty="0" smtClean="0"/>
              <a:t>As many other student presenters today will describe in greater detail, single payer health care is a significant step forward for minimizing barriers to quality health care and consequently alleviating the significant health inequities that continue to persist today. However, access to health care alone cannot solve the issue of bias and subsequent </a:t>
            </a:r>
            <a:r>
              <a:rPr lang="en-US" b="0" baseline="0" smtClean="0"/>
              <a:t>health inequities</a:t>
            </a:r>
            <a:endParaRPr lang="en-US" b="0" baseline="0" dirty="0" smtClean="0"/>
          </a:p>
          <a:p>
            <a:pPr marL="171450" indent="-171450">
              <a:buFont typeface="Arial"/>
              <a:buChar char="•"/>
            </a:pPr>
            <a:endParaRPr lang="en-US" b="0" baseline="0" dirty="0" smtClean="0"/>
          </a:p>
          <a:p>
            <a:pPr marL="171450" indent="-171450">
              <a:buFont typeface="Arial"/>
              <a:buChar char="•"/>
            </a:pPr>
            <a:r>
              <a:rPr lang="en-US" b="1" baseline="0" dirty="0" smtClean="0"/>
              <a:t>Ask participants if they can think of other examples of policies that can address the impact of bias on health outcomes?</a:t>
            </a:r>
          </a:p>
          <a:p>
            <a:pPr marL="628650" lvl="1" indent="-171450">
              <a:buFont typeface="Arial"/>
              <a:buChar char="•"/>
            </a:pPr>
            <a:r>
              <a:rPr lang="en-US" b="0" baseline="0" dirty="0" smtClean="0"/>
              <a:t>Expanding the disciplinary boundaries in health research and having available funding resources reflect the significance of addressing social and structural determinants of health</a:t>
            </a:r>
          </a:p>
          <a:p>
            <a:pPr marL="628650" lvl="1" indent="-171450">
              <a:buFont typeface="Arial"/>
              <a:buChar char="•"/>
            </a:pPr>
            <a:r>
              <a:rPr lang="en-US" b="0" baseline="0" dirty="0" smtClean="0"/>
              <a:t>Having greater representation of women in clinical trials in order to minimize the existing dearth of knowledge on how clinical conditions such as coronary heart disease entail symptoms or sensitivity to screening and diagnostic procedures that differ by gender</a:t>
            </a:r>
          </a:p>
          <a:p>
            <a:pPr marL="628650" lvl="1" indent="-171450">
              <a:buFont typeface="Arial"/>
              <a:buChar char="•"/>
            </a:pPr>
            <a:r>
              <a:rPr lang="en-US" b="0" baseline="0" dirty="0" smtClean="0"/>
              <a:t>Think bigger and have policies that address determinants of health like poor housing conditions or unequal access employment</a:t>
            </a:r>
          </a:p>
        </p:txBody>
      </p:sp>
      <p:sp>
        <p:nvSpPr>
          <p:cNvPr id="4" name="Slide Number Placeholder 3"/>
          <p:cNvSpPr>
            <a:spLocks noGrp="1"/>
          </p:cNvSpPr>
          <p:nvPr>
            <p:ph type="sldNum" sz="quarter" idx="10"/>
          </p:nvPr>
        </p:nvSpPr>
        <p:spPr/>
        <p:txBody>
          <a:bodyPr/>
          <a:lstStyle/>
          <a:p>
            <a:fld id="{1555B78D-D092-DC4B-A1D8-00FB29D818CE}" type="slidenum">
              <a:rPr lang="en-US" smtClean="0"/>
              <a:t>6</a:t>
            </a:fld>
            <a:endParaRPr lang="en-US"/>
          </a:p>
        </p:txBody>
      </p:sp>
    </p:spTree>
    <p:extLst>
      <p:ext uri="{BB962C8B-B14F-4D97-AF65-F5344CB8AC3E}">
        <p14:creationId xmlns:p14="http://schemas.microsoft.com/office/powerpoint/2010/main" val="2381636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2/23/2016</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2/23/2016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eaLnBrk="1" latinLnBrk="0" hangingPunct="1"/>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2/23/2016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2/23/2016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2/23/2016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eaLnBrk="1" latinLnBrk="0" hangingPunct="1"/>
            <a:fld id="{9D21D778-B565-4D7E-94D7-64010A445B68}" type="datetimeFigureOut">
              <a:rPr lang="en-US" smtClean="0"/>
              <a:pPr eaLnBrk="1" latinLnBrk="0" hangingPunct="1"/>
              <a:t>2/23/2016</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2/23/2016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2/23/2016</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2/23/2016</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2/23/2016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eaLnBrk="1" latinLnBrk="0" hangingPunct="1"/>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eaLnBrk="1" latinLnBrk="0" hangingPunct="1"/>
            <a:fld id="{9D21D778-B565-4D7E-94D7-64010A445B68}" type="datetimeFigureOut">
              <a:rPr lang="en-US" smtClean="0"/>
              <a:pPr eaLnBrk="1" latinLnBrk="0" hangingPunct="1"/>
              <a:t>2/23/2016</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2/23/2016</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85800" y="3126872"/>
            <a:ext cx="7453489" cy="2489349"/>
          </a:xfrm>
        </p:spPr>
        <p:txBody>
          <a:bodyPr>
            <a:normAutofit/>
          </a:bodyPr>
          <a:lstStyle/>
          <a:p>
            <a:r>
              <a:rPr lang="en-US" sz="2000" dirty="0"/>
              <a:t>Tehreem Rehman, </a:t>
            </a:r>
            <a:endParaRPr lang="en-US" sz="2000" dirty="0" smtClean="0"/>
          </a:p>
          <a:p>
            <a:r>
              <a:rPr lang="en-US" sz="2000" dirty="0" smtClean="0"/>
              <a:t>Yale </a:t>
            </a:r>
            <a:r>
              <a:rPr lang="en-US" sz="2000" dirty="0"/>
              <a:t>School of Medicine, </a:t>
            </a:r>
            <a:r>
              <a:rPr lang="en-US" sz="2000" dirty="0" smtClean="0"/>
              <a:t>incoming m3</a:t>
            </a:r>
          </a:p>
          <a:p>
            <a:endParaRPr lang="en-US" sz="2000" dirty="0"/>
          </a:p>
          <a:p>
            <a:r>
              <a:rPr lang="en-US" sz="2000" dirty="0" smtClean="0"/>
              <a:t>Twitter: TEHREEM_REHMAN</a:t>
            </a:r>
          </a:p>
          <a:p>
            <a:r>
              <a:rPr lang="en-US" sz="2000" dirty="0" smtClean="0"/>
              <a:t>Email: </a:t>
            </a:r>
            <a:r>
              <a:rPr lang="en-US" sz="2000" dirty="0" err="1" smtClean="0"/>
              <a:t>tehreemrehman@gmailcom</a:t>
            </a:r>
            <a:endParaRPr lang="en-US" sz="2000" dirty="0"/>
          </a:p>
        </p:txBody>
      </p:sp>
      <p:sp>
        <p:nvSpPr>
          <p:cNvPr id="3" name="Title 2"/>
          <p:cNvSpPr>
            <a:spLocks noGrp="1"/>
          </p:cNvSpPr>
          <p:nvPr>
            <p:ph type="ctrTitle"/>
          </p:nvPr>
        </p:nvSpPr>
        <p:spPr>
          <a:xfrm>
            <a:off x="685800" y="608263"/>
            <a:ext cx="7772400" cy="1076158"/>
          </a:xfrm>
        </p:spPr>
        <p:txBody>
          <a:bodyPr>
            <a:normAutofit fontScale="90000"/>
          </a:bodyPr>
          <a:lstStyle/>
          <a:p>
            <a:r>
              <a:rPr lang="en-US" dirty="0"/>
              <a:t>What Can Healthcare Providers-in-Training do to Address Bias?</a:t>
            </a:r>
          </a:p>
        </p:txBody>
      </p:sp>
    </p:spTree>
    <p:extLst>
      <p:ext uri="{BB962C8B-B14F-4D97-AF65-F5344CB8AC3E}">
        <p14:creationId xmlns:p14="http://schemas.microsoft.com/office/powerpoint/2010/main" val="33614986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Bias?</a:t>
            </a:r>
            <a:endParaRPr lang="en-US" dirty="0"/>
          </a:p>
        </p:txBody>
      </p:sp>
      <p:sp>
        <p:nvSpPr>
          <p:cNvPr id="3" name="Content Placeholder 2"/>
          <p:cNvSpPr>
            <a:spLocks noGrp="1"/>
          </p:cNvSpPr>
          <p:nvPr>
            <p:ph sz="quarter" idx="1"/>
          </p:nvPr>
        </p:nvSpPr>
        <p:spPr/>
        <p:txBody>
          <a:bodyPr/>
          <a:lstStyle/>
          <a:p>
            <a:r>
              <a:rPr lang="en-US" dirty="0" smtClean="0"/>
              <a:t>Explicit </a:t>
            </a:r>
            <a:r>
              <a:rPr lang="en-US" dirty="0" err="1" smtClean="0"/>
              <a:t>vs</a:t>
            </a:r>
            <a:r>
              <a:rPr lang="en-US" dirty="0" smtClean="0"/>
              <a:t> implicit</a:t>
            </a:r>
          </a:p>
          <a:p>
            <a:r>
              <a:rPr lang="en-US" dirty="0" smtClean="0"/>
              <a:t>Examples of implicit bias</a:t>
            </a:r>
            <a:endParaRPr lang="en-US" dirty="0"/>
          </a:p>
        </p:txBody>
      </p:sp>
    </p:spTree>
    <p:extLst>
      <p:ext uri="{BB962C8B-B14F-4D97-AF65-F5344CB8AC3E}">
        <p14:creationId xmlns:p14="http://schemas.microsoft.com/office/powerpoint/2010/main" val="448503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Clinical Care</a:t>
            </a:r>
            <a:endParaRPr lang="en-US" dirty="0"/>
          </a:p>
        </p:txBody>
      </p:sp>
      <p:sp>
        <p:nvSpPr>
          <p:cNvPr id="3" name="Content Placeholder 2"/>
          <p:cNvSpPr>
            <a:spLocks noGrp="1"/>
          </p:cNvSpPr>
          <p:nvPr>
            <p:ph sz="quarter" idx="1"/>
          </p:nvPr>
        </p:nvSpPr>
        <p:spPr/>
        <p:txBody>
          <a:bodyPr/>
          <a:lstStyle/>
          <a:p>
            <a:r>
              <a:rPr lang="en-US" dirty="0" smtClean="0"/>
              <a:t>Health inequities</a:t>
            </a:r>
          </a:p>
          <a:p>
            <a:r>
              <a:rPr lang="en-US" dirty="0" smtClean="0"/>
              <a:t>Provider bias</a:t>
            </a:r>
          </a:p>
          <a:p>
            <a:r>
              <a:rPr lang="en-US" dirty="0" smtClean="0"/>
              <a:t>Mitigating impact</a:t>
            </a:r>
          </a:p>
          <a:p>
            <a:pPr marL="0" indent="0">
              <a:buNone/>
            </a:pPr>
            <a:endParaRPr lang="en-US" dirty="0"/>
          </a:p>
        </p:txBody>
      </p:sp>
      <p:sp>
        <p:nvSpPr>
          <p:cNvPr id="4" name="TextBox 3"/>
          <p:cNvSpPr txBox="1"/>
          <p:nvPr/>
        </p:nvSpPr>
        <p:spPr>
          <a:xfrm>
            <a:off x="12022667" y="12700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109200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Curricular Reform</a:t>
            </a:r>
            <a:endParaRPr lang="en-US" dirty="0"/>
          </a:p>
        </p:txBody>
      </p:sp>
      <p:sp>
        <p:nvSpPr>
          <p:cNvPr id="3" name="Content Placeholder 2"/>
          <p:cNvSpPr>
            <a:spLocks noGrp="1"/>
          </p:cNvSpPr>
          <p:nvPr>
            <p:ph sz="quarter" idx="1"/>
          </p:nvPr>
        </p:nvSpPr>
        <p:spPr/>
        <p:txBody>
          <a:bodyPr/>
          <a:lstStyle/>
          <a:p>
            <a:r>
              <a:rPr lang="en-US" dirty="0" smtClean="0"/>
              <a:t>Often student led</a:t>
            </a:r>
          </a:p>
          <a:p>
            <a:r>
              <a:rPr lang="en-US" dirty="0" smtClean="0"/>
              <a:t>U.S. Health Justice course at Yale</a:t>
            </a:r>
          </a:p>
          <a:p>
            <a:r>
              <a:rPr lang="en-US" dirty="0" smtClean="0"/>
              <a:t>Learn more here:</a:t>
            </a:r>
            <a:r>
              <a:rPr lang="en-US" dirty="0"/>
              <a:t> http://</a:t>
            </a:r>
            <a:r>
              <a:rPr lang="en-US" dirty="0" err="1"/>
              <a:t>yaleushj.wix.com</a:t>
            </a:r>
            <a:r>
              <a:rPr lang="en-US" dirty="0"/>
              <a:t>/</a:t>
            </a:r>
            <a:r>
              <a:rPr lang="en-US" dirty="0" err="1"/>
              <a:t>ushj</a:t>
            </a:r>
            <a:endParaRPr lang="en-US" dirty="0" smtClean="0"/>
          </a:p>
        </p:txBody>
      </p:sp>
    </p:spTree>
    <p:extLst>
      <p:ext uri="{BB962C8B-B14F-4D97-AF65-F5344CB8AC3E}">
        <p14:creationId xmlns:p14="http://schemas.microsoft.com/office/powerpoint/2010/main" val="2535053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Storytelling</a:t>
            </a:r>
            <a:endParaRPr lang="en-US" dirty="0"/>
          </a:p>
        </p:txBody>
      </p:sp>
      <p:sp>
        <p:nvSpPr>
          <p:cNvPr id="3" name="Content Placeholder 2"/>
          <p:cNvSpPr>
            <a:spLocks noGrp="1"/>
          </p:cNvSpPr>
          <p:nvPr>
            <p:ph sz="quarter" idx="1"/>
          </p:nvPr>
        </p:nvSpPr>
        <p:spPr/>
        <p:txBody>
          <a:bodyPr/>
          <a:lstStyle/>
          <a:p>
            <a:r>
              <a:rPr lang="en-US" dirty="0" smtClean="0"/>
              <a:t>Why?</a:t>
            </a:r>
          </a:p>
          <a:p>
            <a:r>
              <a:rPr lang="en-US" dirty="0" smtClean="0"/>
              <a:t>How to proceed responsibly?</a:t>
            </a:r>
          </a:p>
          <a:p>
            <a:r>
              <a:rPr lang="en-US" dirty="0" smtClean="0"/>
              <a:t>Systemic Disease</a:t>
            </a:r>
          </a:p>
          <a:p>
            <a:r>
              <a:rPr lang="en-US" dirty="0" smtClean="0"/>
              <a:t>Share your story: www. </a:t>
            </a:r>
            <a:r>
              <a:rPr lang="en-US" dirty="0" err="1"/>
              <a:t>s</a:t>
            </a:r>
            <a:r>
              <a:rPr lang="en-US" dirty="0" err="1" smtClean="0"/>
              <a:t>ystemicdisease.com</a:t>
            </a:r>
            <a:endParaRPr lang="en-US" dirty="0" smtClean="0"/>
          </a:p>
          <a:p>
            <a:pPr lvl="1"/>
            <a:endParaRPr lang="en-US" dirty="0"/>
          </a:p>
        </p:txBody>
      </p:sp>
    </p:spTree>
    <p:extLst>
      <p:ext uri="{BB962C8B-B14F-4D97-AF65-F5344CB8AC3E}">
        <p14:creationId xmlns:p14="http://schemas.microsoft.com/office/powerpoint/2010/main" val="3993983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Policy</a:t>
            </a:r>
            <a:endParaRPr lang="en-US" dirty="0"/>
          </a:p>
        </p:txBody>
      </p:sp>
      <p:sp>
        <p:nvSpPr>
          <p:cNvPr id="3" name="Content Placeholder 2"/>
          <p:cNvSpPr>
            <a:spLocks noGrp="1"/>
          </p:cNvSpPr>
          <p:nvPr>
            <p:ph sz="quarter" idx="1"/>
          </p:nvPr>
        </p:nvSpPr>
        <p:spPr/>
        <p:txBody>
          <a:bodyPr/>
          <a:lstStyle/>
          <a:p>
            <a:r>
              <a:rPr lang="en-US" dirty="0" smtClean="0"/>
              <a:t>Single Payer Health Care</a:t>
            </a:r>
          </a:p>
          <a:p>
            <a:r>
              <a:rPr lang="en-US" dirty="0" smtClean="0"/>
              <a:t>What else could we </a:t>
            </a:r>
            <a:r>
              <a:rPr lang="en-US" smtClean="0"/>
              <a:t>do?</a:t>
            </a:r>
            <a:endParaRPr lang="en-US" dirty="0"/>
          </a:p>
        </p:txBody>
      </p:sp>
    </p:spTree>
    <p:extLst>
      <p:ext uri="{BB962C8B-B14F-4D97-AF65-F5344CB8AC3E}">
        <p14:creationId xmlns:p14="http://schemas.microsoft.com/office/powerpoint/2010/main" val="188234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1324</TotalTime>
  <Words>2247</Words>
  <Application>Microsoft Office PowerPoint</Application>
  <PresentationFormat>On-screen Show (4:3)</PresentationFormat>
  <Paragraphs>104</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Georgia</vt:lpstr>
      <vt:lpstr>Wingdings</vt:lpstr>
      <vt:lpstr>Wingdings 2</vt:lpstr>
      <vt:lpstr>Civic</vt:lpstr>
      <vt:lpstr>What Can Healthcare Providers-in-Training do to Address Bias?</vt:lpstr>
      <vt:lpstr>What is Bias?</vt:lpstr>
      <vt:lpstr>Impact on Clinical Care</vt:lpstr>
      <vt:lpstr>Curricular Reform</vt:lpstr>
      <vt:lpstr>Storytelling</vt:lpstr>
      <vt:lpstr>Changing Policy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Can Healthcare Providers-in-Training do to Address Bias?</dc:title>
  <dc:creator>Tehreem Rehman</dc:creator>
  <cp:lastModifiedBy>Emily</cp:lastModifiedBy>
  <cp:revision>50</cp:revision>
  <dcterms:created xsi:type="dcterms:W3CDTF">2016-02-22T19:18:30Z</dcterms:created>
  <dcterms:modified xsi:type="dcterms:W3CDTF">2016-02-23T17:41:08Z</dcterms:modified>
</cp:coreProperties>
</file>